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mbria Math" panose="02040503050406030204" pitchFamily="18" charset="0"/>
      <p:regular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BM Plex Sans Light" panose="020B0503050203000203" pitchFamily="34" charset="0"/>
      <p:regular r:id="rId17"/>
      <p:italic r:id="rId18"/>
    </p:embeddedFont>
    <p:embeddedFont>
      <p:font typeface="IBM Plex Sans Medium" panose="020B0503050203000203" pitchFamily="34" charset="0"/>
      <p:regular r:id="rId19"/>
      <p:italic r:id="rId20"/>
    </p:embeddedFont>
    <p:embeddedFont>
      <p:font typeface="Roboto" panose="02000000000000000000" pitchFamily="2" charset="0"/>
      <p:regular r:id="rId21"/>
      <p:bold r:id="rId2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3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626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Демонстрация алгоритмов машинного обучения на базе персептрона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Погружение в основы искусственных нейронных сетей через изучение первой модели машинного обучения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640" y="748546"/>
            <a:ext cx="7670721" cy="1972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История создания персептрона: начало эпохи нейросетей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73336" y="3036927"/>
            <a:ext cx="22860" cy="4444008"/>
          </a:xfrm>
          <a:prstGeom prst="roundRect">
            <a:avLst>
              <a:gd name="adj" fmla="val 138104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187232" y="3262193"/>
            <a:ext cx="631388" cy="22860"/>
          </a:xfrm>
          <a:prstGeom prst="roundRect">
            <a:avLst>
              <a:gd name="adj" fmla="val 138104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36580" y="3036927"/>
            <a:ext cx="473512" cy="47351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815459" y="3076337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25729" y="3109198"/>
            <a:ext cx="323850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1957 год: Рождение идеи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25729" y="3564255"/>
            <a:ext cx="638163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Фрэнк Розенблатт создает первый персептрон — простейшую модель искусственного нейрона, способную к обучению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87232" y="4883825"/>
            <a:ext cx="631388" cy="22860"/>
          </a:xfrm>
          <a:prstGeom prst="roundRect">
            <a:avLst>
              <a:gd name="adj" fmla="val 138104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36580" y="4658558"/>
            <a:ext cx="473512" cy="47351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815459" y="4697968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25729" y="4730829"/>
            <a:ext cx="4077772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1960 год: Первая демонстрация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25729" y="5185886"/>
            <a:ext cx="638163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Презентация нейрокомпьютера «Марк-1», способного распознавать буквы и простые изображения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87232" y="6505456"/>
            <a:ext cx="631388" cy="22860"/>
          </a:xfrm>
          <a:prstGeom prst="roundRect">
            <a:avLst>
              <a:gd name="adj" fmla="val 138104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36580" y="6280190"/>
            <a:ext cx="473512" cy="47351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815459" y="6319599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25729" y="6352461"/>
            <a:ext cx="263080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Наследие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25729" y="6807517"/>
            <a:ext cx="638163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Персептрон стал фундаментом для развития современных нейронных сетей и всего машинного обучения</a:t>
            </a:r>
            <a:endParaRPr lang="en-US" sz="165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443"/>
            <a:ext cx="11776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Что такое персептрон? Основы и структура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25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22250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260402"/>
            <a:ext cx="292322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Однослойная нейронная сеть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195876"/>
            <a:ext cx="29232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Персептрон представляет собой простейшую модель для решения задач бинарной классификации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737616" y="21825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4822686" y="22250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474732" y="2260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Обработка сигналов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4732" y="2841546"/>
            <a:ext cx="29233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Входные данные умножаются на веса, суммируются и проходят через функцию активации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1011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514361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178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Бинарное решение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760125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Выход — четкий ответ: принадлежит ли объект к определенному классу или нет</a:t>
            </a:r>
            <a:endParaRPr lang="en-US" sz="17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82535"/>
            <a:ext cx="4885015" cy="2823805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5261491"/>
            <a:ext cx="4885015" cy="183439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803" y="949642"/>
            <a:ext cx="7641193" cy="1341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Математическая модель персептрона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7803" y="2613422"/>
            <a:ext cx="3713202" cy="2871668"/>
          </a:xfrm>
          <a:prstGeom prst="roundRect">
            <a:avLst>
              <a:gd name="adj" fmla="val 1121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452473" y="2828092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Взвешенная сумма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52473" y="3435191"/>
            <a:ext cx="3283863" cy="856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473" y="3435191"/>
            <a:ext cx="3283863" cy="8560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52473" y="4562951"/>
            <a:ext cx="328386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Где </a:t>
            </a:r>
            <a:r>
              <a:rPr lang="en-US" sz="16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w_i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веса, </a:t>
            </a:r>
            <a:r>
              <a:rPr lang="en-US" sz="16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x_i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входы, </a:t>
            </a:r>
            <a:r>
              <a:rPr lang="en-US" sz="16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смещение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5675" y="2613422"/>
            <a:ext cx="3713321" cy="2871668"/>
          </a:xfrm>
          <a:prstGeom prst="roundRect">
            <a:avLst>
              <a:gd name="adj" fmla="val 1121"/>
            </a:avLst>
          </a:prstGeom>
          <a:solidFill>
            <a:srgbClr val="484B51"/>
          </a:solidFill>
          <a:ln/>
        </p:spPr>
      </p:sp>
      <p:sp>
        <p:nvSpPr>
          <p:cNvPr id="10" name="Text 6"/>
          <p:cNvSpPr/>
          <p:nvPr/>
        </p:nvSpPr>
        <p:spPr>
          <a:xfrm>
            <a:off x="10380345" y="2828092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Функция активации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10380345" y="3435191"/>
            <a:ext cx="3283982" cy="87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9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345" y="3435191"/>
            <a:ext cx="3283982" cy="8767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80345" y="4583668"/>
            <a:ext cx="3283982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Пороговая функция определяет окончательное решение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37803" y="5699760"/>
            <a:ext cx="7641193" cy="1580198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5" name="Text 10"/>
          <p:cNvSpPr/>
          <p:nvPr/>
        </p:nvSpPr>
        <p:spPr>
          <a:xfrm>
            <a:off x="6452473" y="5914430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Процесс обучения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452473" y="6378535"/>
            <a:ext cx="7211854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Корректировка весов и смещения для правильной классификации всех обучающих примеров</a:t>
            </a:r>
            <a:endParaRPr lang="en-US" sz="1650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12866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Алгоритм обучения персептрона: шаг за шагом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Инициализация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Установка начальных весов случайными значениями близкими к нулю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Прямой проход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Вычисление выхода сети для каждого обучающего примера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Вычисление ошибки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Определение разности между предсказанием и правильным ответом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Обновление весов</a:t>
            </a:r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16"/>
              <p:cNvSpPr/>
              <p:nvPr/>
            </p:nvSpPr>
            <p:spPr>
              <a:xfrm>
                <a:off x="793790" y="6010632"/>
                <a:ext cx="6407944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850"/>
                  </a:lnSpc>
                </a:pPr>
                <a:r>
                  <a:rPr lang="en-US" sz="1750" dirty="0">
                    <a:solidFill>
                      <a:srgbClr val="D4D4D1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Корректировка по </a:t>
                </a:r>
                <a:r>
                  <a:rPr lang="en-US" sz="1750" dirty="0" err="1">
                    <a:solidFill>
                      <a:srgbClr val="D4D4D1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правилу</a:t>
                </a:r>
                <a:r>
                  <a:rPr lang="en-US" sz="1750" dirty="0">
                    <a:solidFill>
                      <a:srgbClr val="D4D4D1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:</a:t>
                </a:r>
                <a:r>
                  <a:rPr lang="ru-RU" sz="1750" dirty="0">
                    <a:solidFill>
                      <a:srgbClr val="D4D4D1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</m:ctrlPr>
                      </m:sSubPr>
                      <m:e>
                        <m: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  <m:t>𝑤</m:t>
                        </m:r>
                      </m:e>
                      <m:sub>
                        <m: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  <m:t>𝑖</m:t>
                        </m:r>
                      </m:sub>
                    </m:sSub>
                    <m:r>
                      <a:rPr lang="pl-PL" sz="1750" i="1" smtClean="0">
                        <a:solidFill>
                          <a:srgbClr val="D4D4D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itchFamily="34" charset="-120"/>
                      </a:rPr>
                      <m:t>≔</m:t>
                    </m:r>
                    <m:sSub>
                      <m:sSubPr>
                        <m:ctrlP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</m:ctrlPr>
                      </m:sSubPr>
                      <m:e>
                        <m: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  <m:t>𝑤</m:t>
                        </m:r>
                      </m:e>
                      <m:sub>
                        <m: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  <m:t>𝑖</m:t>
                        </m:r>
                      </m:sub>
                    </m:sSub>
                    <m:r>
                      <a:rPr lang="pl-PL" sz="1750" i="1" smtClean="0">
                        <a:solidFill>
                          <a:srgbClr val="D4D4D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itchFamily="34" charset="-120"/>
                      </a:rPr>
                      <m:t>+</m:t>
                    </m:r>
                    <m:r>
                      <a:rPr lang="pl-PL" sz="1750" i="1" smtClean="0">
                        <a:solidFill>
                          <a:srgbClr val="D4D4D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itchFamily="34" charset="-120"/>
                      </a:rPr>
                      <m:t>𝜂</m:t>
                    </m:r>
                    <m:d>
                      <m:dPr>
                        <m:ctrlP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</m:ctrlPr>
                      </m:dPr>
                      <m:e>
                        <m: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  <m:t>𝑦</m:t>
                        </m:r>
                        <m: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pl-PL" sz="1750" i="1" smtClean="0">
                                <a:solidFill>
                                  <a:srgbClr val="D4D4D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itchFamily="34" charset="-120"/>
                              </a:rPr>
                            </m:ctrlPr>
                          </m:accPr>
                          <m:e>
                            <m:r>
                              <a:rPr lang="pl-PL" sz="1750" i="1" smtClean="0">
                                <a:solidFill>
                                  <a:srgbClr val="D4D4D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itchFamily="34" charset="-120"/>
                              </a:rPr>
                              <m:t>𝑦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</m:ctrlPr>
                      </m:sSubPr>
                      <m:e>
                        <m: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  <m:t>𝑥</m:t>
                        </m:r>
                      </m:e>
                      <m:sub>
                        <m:r>
                          <a:rPr lang="pl-PL" sz="1750" i="1" smtClean="0">
                            <a:solidFill>
                              <a:srgbClr val="D4D4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itchFamily="34" charset="-120"/>
                          </a:rPr>
                          <m:t>𝑖</m:t>
                        </m:r>
                      </m:sub>
                    </m:sSub>
                  </m:oMath>
                </a14:m>
                <a:endParaRPr lang="en-US" sz="1750" dirty="0"/>
              </a:p>
            </p:txBody>
          </p:sp>
        </mc:Choice>
        <mc:Fallback>
          <p:sp>
            <p:nvSpPr>
              <p:cNvPr id="18" name="Tex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6010632"/>
                <a:ext cx="6407944" cy="362903"/>
              </a:xfrm>
              <a:prstGeom prst="rect">
                <a:avLst/>
              </a:prstGeom>
              <a:blipFill>
                <a:blip r:embed="rId3"/>
                <a:stretch>
                  <a:fillRect l="-2093" b="-2666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Итерация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Повторение до сходимости или достижения максимального числа эпох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110" y="543758"/>
            <a:ext cx="9747052" cy="618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Ограничения однослойного персептрона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2110" y="1656159"/>
            <a:ext cx="3955256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Проблема XOR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692110" y="2348270"/>
            <a:ext cx="638186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Персептрон не может решить задачу </a:t>
            </a:r>
            <a:r>
              <a:rPr lang="en-US" sz="155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исключающего ИЛИ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так как она не является линейно разделимой.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692110" y="3203377"/>
            <a:ext cx="6381869" cy="2035373"/>
          </a:xfrm>
          <a:prstGeom prst="roundRect">
            <a:avLst>
              <a:gd name="adj" fmla="val 1457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12733" y="3423999"/>
            <a:ext cx="247197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Может решать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12733" y="3930729"/>
            <a:ext cx="59406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Логическое И (AND)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12733" y="4316254"/>
            <a:ext cx="59406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Логическое ИЛИ (OR)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12733" y="4701778"/>
            <a:ext cx="59406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Линейно разделимые задачи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692110" y="5436513"/>
            <a:ext cx="6381869" cy="2035373"/>
          </a:xfrm>
          <a:prstGeom prst="roundRect">
            <a:avLst>
              <a:gd name="adj" fmla="val 1457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12733" y="5657136"/>
            <a:ext cx="247197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Не может решать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12733" y="6163866"/>
            <a:ext cx="59406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Исключающее ИЛИ (XOR)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12733" y="6549390"/>
            <a:ext cx="59406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Нелинейные границы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12733" y="6934914"/>
            <a:ext cx="59406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Сложные паттерны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041" y="1680805"/>
            <a:ext cx="6381869" cy="478631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64041" y="6689527"/>
            <a:ext cx="638186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 ограничение мотивировало развитие многослойных персептронов и алгоритма обратного распространения ошибки.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135" y="551021"/>
            <a:ext cx="7745730" cy="1248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Многослойный персептрон (MLP) — следующий шаг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" y="2098834"/>
            <a:ext cx="998696" cy="11984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7499" y="2298502"/>
            <a:ext cx="249686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Входной слой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897499" y="2730341"/>
            <a:ext cx="6547366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Получает исходные данные для обработки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5" y="3297317"/>
            <a:ext cx="998696" cy="14703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7499" y="3496985"/>
            <a:ext cx="249686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Скрытые слои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97499" y="3928824"/>
            <a:ext cx="6547366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Один или несколько промежуточных слоев для выявления сложных закономерностей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35" y="4767620"/>
            <a:ext cx="998696" cy="11984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7499" y="4967288"/>
            <a:ext cx="249686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Выходной слой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897499" y="5399127"/>
            <a:ext cx="6547366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Формирует окончательное решение или предсказание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699135" y="6190774"/>
            <a:ext cx="7745730" cy="1487686"/>
          </a:xfrm>
          <a:prstGeom prst="roundRect">
            <a:avLst>
              <a:gd name="adj" fmla="val 2014"/>
            </a:avLst>
          </a:prstGeom>
          <a:solidFill>
            <a:srgbClr val="4D1F00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803" y="6486525"/>
            <a:ext cx="249674" cy="19966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48145" y="6440329"/>
            <a:ext cx="6897053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архитектуры:</a:t>
            </a: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входной слой → 64 нейрона → 32 нейрона → 16 нейронов → выходной слой. Такая структура позволяет решать задачи с нелинейными разделениями.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342" y="504706"/>
            <a:ext cx="11275576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Демонстрация: реализация персептрона на Python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2342" y="1536978"/>
            <a:ext cx="5153144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Использование библиотеки scikit-learn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642342" y="2087523"/>
            <a:ext cx="8517969" cy="4974908"/>
          </a:xfrm>
          <a:prstGeom prst="roundRect">
            <a:avLst>
              <a:gd name="adj" fmla="val 553"/>
            </a:avLst>
          </a:prstGeom>
          <a:solidFill>
            <a:srgbClr val="36393F"/>
          </a:solidFill>
          <a:ln/>
        </p:spPr>
      </p:sp>
      <p:sp>
        <p:nvSpPr>
          <p:cNvPr id="5" name="Shape 3"/>
          <p:cNvSpPr/>
          <p:nvPr/>
        </p:nvSpPr>
        <p:spPr>
          <a:xfrm>
            <a:off x="633174" y="2087523"/>
            <a:ext cx="8536305" cy="4974908"/>
          </a:xfrm>
          <a:prstGeom prst="roundRect">
            <a:avLst>
              <a:gd name="adj" fmla="val 553"/>
            </a:avLst>
          </a:prstGeom>
          <a:solidFill>
            <a:srgbClr val="36393F"/>
          </a:solidFill>
          <a:ln/>
        </p:spPr>
      </p:sp>
      <p:sp>
        <p:nvSpPr>
          <p:cNvPr id="6" name="Text 4"/>
          <p:cNvSpPr/>
          <p:nvPr/>
        </p:nvSpPr>
        <p:spPr>
          <a:xfrm>
            <a:off x="816650" y="2225159"/>
            <a:ext cx="8169354" cy="4699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sklearn.linear_model import Perceptron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sklearn.datasets import </a:t>
            </a:r>
            <a:r>
              <a:rPr lang="en-US" sz="1400" dirty="0" err="1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make_classification</a:t>
            </a:r>
            <a:endParaRPr lang="en-US" sz="1400" dirty="0">
              <a:solidFill>
                <a:srgbClr val="D4D4D1"/>
              </a:solidFill>
              <a:highlight>
                <a:srgbClr val="36393F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matplotlib.pyplot as </a:t>
            </a:r>
            <a:r>
              <a:rPr lang="en-US" sz="1400" dirty="0" err="1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</a:t>
            </a:r>
            <a:endParaRPr lang="en-US" sz="1400" dirty="0">
              <a:solidFill>
                <a:srgbClr val="D4D4D1"/>
              </a:solidFill>
              <a:highlight>
                <a:srgbClr val="36393F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</a:t>
            </a:r>
            <a:r>
              <a:rPr lang="en-US" sz="1400" dirty="0" err="1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Создание</a:t>
            </a: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 err="1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данных</a:t>
            </a:r>
            <a:endParaRPr lang="en-US" sz="1400" dirty="0">
              <a:solidFill>
                <a:srgbClr val="D4D4D1"/>
              </a:solidFill>
              <a:highlight>
                <a:srgbClr val="36393F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X, y = make_classification(n_samples=100,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n_features=2,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n_redundant=0,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n_informative=2)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1400" dirty="0">
              <a:solidFill>
                <a:srgbClr val="D4D4D1"/>
              </a:solidFill>
              <a:highlight>
                <a:srgbClr val="36393F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</a:t>
            </a:r>
            <a:r>
              <a:rPr lang="en-US" sz="1400" dirty="0" err="1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Обучение</a:t>
            </a: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 err="1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персептрона</a:t>
            </a:r>
            <a:endParaRPr lang="en-US" sz="1400" dirty="0">
              <a:solidFill>
                <a:srgbClr val="D4D4D1"/>
              </a:solidFill>
              <a:highlight>
                <a:srgbClr val="36393F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perceptron = Perceptron()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 err="1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perceptron.fit</a:t>
            </a: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(X, y)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1400" dirty="0">
              <a:solidFill>
                <a:srgbClr val="D4D4D1"/>
              </a:solidFill>
              <a:highlight>
                <a:srgbClr val="36393F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</a:t>
            </a:r>
            <a:r>
              <a:rPr lang="en-US" sz="1400" dirty="0" err="1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Предсказание</a:t>
            </a:r>
            <a:endParaRPr lang="en-US" sz="1400" dirty="0">
              <a:solidFill>
                <a:srgbClr val="D4D4D1"/>
              </a:solidFill>
              <a:highlight>
                <a:srgbClr val="36393F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predictions = perceptron.predict(X)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2342" y="7268885"/>
            <a:ext cx="8517969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Простая реализация позволяет </a:t>
            </a:r>
            <a:r>
              <a:rPr lang="en-US" sz="14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увидеть работу алгоритма на практике.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607" y="1559957"/>
            <a:ext cx="4379952" cy="437995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615607" y="6146363"/>
            <a:ext cx="4379952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Результат: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четкая разделяющая гиперплоскость между классами данных</a:t>
            </a:r>
            <a:endParaRPr lang="en-US" sz="140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431" y="913448"/>
            <a:ext cx="7891939" cy="1117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 практического применения: распознавание рукописных цифр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12431" y="2299692"/>
            <a:ext cx="3856553" cy="2318147"/>
          </a:xfrm>
          <a:prstGeom prst="roundRect">
            <a:avLst>
              <a:gd name="adj" fmla="val 1158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6291263" y="2478524"/>
            <a:ext cx="536615" cy="536615"/>
          </a:xfrm>
          <a:prstGeom prst="roundRect">
            <a:avLst>
              <a:gd name="adj" fmla="val 17038446"/>
            </a:avLst>
          </a:prstGeom>
          <a:solidFill>
            <a:srgbClr val="FFBC8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781" y="2595920"/>
            <a:ext cx="241459" cy="3018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91263" y="3193971"/>
            <a:ext cx="223611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Задача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91263" y="3580686"/>
            <a:ext cx="3498890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Классификация изображений рукописных цифр из набора данных MNIST (28×28 пикселей)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0147816" y="2299692"/>
            <a:ext cx="3856553" cy="2318147"/>
          </a:xfrm>
          <a:prstGeom prst="roundRect">
            <a:avLst>
              <a:gd name="adj" fmla="val 1158"/>
            </a:avLst>
          </a:prstGeom>
          <a:solidFill>
            <a:srgbClr val="484B51"/>
          </a:solidFill>
          <a:ln/>
        </p:spPr>
      </p:sp>
      <p:sp>
        <p:nvSpPr>
          <p:cNvPr id="10" name="Shape 6"/>
          <p:cNvSpPr/>
          <p:nvPr/>
        </p:nvSpPr>
        <p:spPr>
          <a:xfrm>
            <a:off x="10326648" y="2478524"/>
            <a:ext cx="536615" cy="536615"/>
          </a:xfrm>
          <a:prstGeom prst="roundRect">
            <a:avLst>
              <a:gd name="adj" fmla="val 17038446"/>
            </a:avLst>
          </a:prstGeom>
          <a:solidFill>
            <a:srgbClr val="FFBC8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4166" y="2595920"/>
            <a:ext cx="241459" cy="30182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26648" y="3193971"/>
            <a:ext cx="223611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Ограничения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326648" y="3580686"/>
            <a:ext cx="3498890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Однослойный персептрон показывает низкую точность (~85%) из-за сложности задачи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112431" y="4796671"/>
            <a:ext cx="7891939" cy="1745933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15" name="Shape 10"/>
          <p:cNvSpPr/>
          <p:nvPr/>
        </p:nvSpPr>
        <p:spPr>
          <a:xfrm>
            <a:off x="6291263" y="4975503"/>
            <a:ext cx="536615" cy="536615"/>
          </a:xfrm>
          <a:prstGeom prst="roundRect">
            <a:avLst>
              <a:gd name="adj" fmla="val 17038446"/>
            </a:avLst>
          </a:prstGeom>
          <a:solidFill>
            <a:srgbClr val="FFBC8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781" y="5092898"/>
            <a:ext cx="241459" cy="30182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91263" y="5690949"/>
            <a:ext cx="223611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Улучшения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6291263" y="6077664"/>
            <a:ext cx="753427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Многослойные сети достигают точности &gt;95%, выявляя сложные визуальные паттерны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6112431" y="6743819"/>
            <a:ext cx="7891939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Эта задача демонстрирует важность перехода к </a:t>
            </a:r>
            <a:r>
              <a:rPr lang="en-US" sz="14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глубоким нейронным сетям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для решения реальных проблем.</a:t>
            </a:r>
            <a:endParaRPr lang="en-US" sz="1400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529</Words>
  <Application>Microsoft Office PowerPoint</Application>
  <PresentationFormat>Произвольный</PresentationFormat>
  <Paragraphs>101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Roboto</vt:lpstr>
      <vt:lpstr>Cambria Math</vt:lpstr>
      <vt:lpstr>IBM Plex Sans Medium</vt:lpstr>
      <vt:lpstr>Consolas</vt:lpstr>
      <vt:lpstr>IBM Plex Sans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Tempest</cp:lastModifiedBy>
  <cp:revision>2</cp:revision>
  <dcterms:created xsi:type="dcterms:W3CDTF">2025-09-23T15:15:32Z</dcterms:created>
  <dcterms:modified xsi:type="dcterms:W3CDTF">2025-09-23T16:55:41Z</dcterms:modified>
</cp:coreProperties>
</file>